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6dd6308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6dd6308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6dd63087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6dd63087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dd63087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dd6308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dd63087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6dd6308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6dd6308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6dd6308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13e25c8e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13e25c8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13e25c8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13e25c8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3e25c8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13e25c8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6dd6308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6dd6308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dd63087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dd63087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39e94f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39e94f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3e25c8e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3e25c8e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13e25c8e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13e25c8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3e25c8e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3e25c8e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13e25c8e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13e25c8e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3e25c8e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13e25c8e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13e25c8e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13e25c8e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139e94f9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139e94f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139e94f9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139e94f9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139e94f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139e94f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3e25c8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3e25c8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39e94f9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39e94f9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139e94f9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139e94f9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6dd6308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6dd6308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facebookresearch/MUSE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karpathy.github.io/2019/04/25/recipe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i.googleblog.com/2019/04/specaugment-new-data-augmentation.html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Natural Language and Speech Processing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Lecture 12: Tips and Tricks</a:t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Tanel Alumäe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for NLP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text data, data augmentation is less useful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idea: replace words in training data with words that have similar embeddings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But usually better to just use pretrained word embeddings (or pretrained contextualized representations, like BERT)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Alternative: use domain knowledge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E.g., replace company names in text with other company names from the business registry (if having a good coverage of company names is relevant to your task)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07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under-fits training data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augmentation turns over-fitting problem into under-fitting problem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Loss when training augmented data is worse than when training on clean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But loss (and error rate) on test data is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Thus, common methods that work against under-fitting help: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Using larger (wider and deeper) models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Training for more epochs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525" y="1475450"/>
            <a:ext cx="4527600" cy="2040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Mixup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During training, mix two training samples and the corresponding labels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mixup factor is drawn randomly from a beta distribution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Kind of surprising that it helps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really applicable to text data</a:t>
            </a:r>
            <a:br>
              <a:rPr lang="en"/>
            </a:b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71" y="1873150"/>
            <a:ext cx="4546724" cy="4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225" y="2880945"/>
            <a:ext cx="2245450" cy="15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995" y="747900"/>
            <a:ext cx="25194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It rarely ever hurts to use a pretrained network if you can, even if you have enough data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Pretraining was first popularized by the image recognition community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Pretrain a ConvNet on ImageNet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ImageNet: dataset of 1.2M images, 1000 categories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Models trained on ImageNet can be used to initialize models</a:t>
            </a:r>
            <a:r>
              <a:rPr b="1" lang="en"/>
              <a:t> for completely other datasets</a:t>
            </a:r>
            <a:r>
              <a:rPr lang="en"/>
              <a:t> and improve performance significantly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Works even if you have only a few examples per object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125" y="308975"/>
            <a:ext cx="4527601" cy="3739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 for NLP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Pretraining can have huge benefits on NLP tasks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Pretrained embeddings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Pretrained contextualized embeddings (e.g. BERT)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pretrained model “found” from internet (many Estonian models available) or train your own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Cross-lingual pretraining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 idea: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Train word embeddings for two languages (e.g., English and Italian)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Align English and Italian embeddings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 English labeled data to train a text classification model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model also works for Italian!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https://github.com/facebookresearch/MUSE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075" y="3650824"/>
            <a:ext cx="7233199" cy="129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6"/>
          <p:cNvCxnSpPr/>
          <p:nvPr/>
        </p:nvCxnSpPr>
        <p:spPr>
          <a:xfrm flipH="1">
            <a:off x="4555400" y="2294575"/>
            <a:ext cx="983400" cy="10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 for speech recognition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Pretraining also works for speech recognition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Example: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Train a model on a large </a:t>
            </a:r>
            <a:r>
              <a:rPr i="1" lang="en"/>
              <a:t>universal</a:t>
            </a:r>
            <a:r>
              <a:rPr lang="en"/>
              <a:t> corpus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 a small corpus (e.g. 20 h) of in-domain data to finetune the model</a:t>
            </a:r>
            <a:endParaRPr/>
          </a:p>
        </p:txBody>
      </p:sp>
      <p:sp>
        <p:nvSpPr>
          <p:cNvPr id="157" name="Google Shape;157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Alternative: (multilingual) </a:t>
            </a:r>
            <a:r>
              <a:rPr b="1" lang="en"/>
              <a:t>bottleneck</a:t>
            </a:r>
            <a:r>
              <a:rPr lang="en"/>
              <a:t>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Useful in a situation when you have very little data (e.g. 40h) from a particular language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Idea: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Train a DNN acoustic model on other language(s)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DNN has a narrow </a:t>
            </a:r>
            <a:r>
              <a:rPr i="1" lang="en"/>
              <a:t>bottleneck </a:t>
            </a:r>
            <a:r>
              <a:rPr lang="en"/>
              <a:t>layer before the output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 the bottleneck as a </a:t>
            </a:r>
            <a:r>
              <a:rPr b="1" lang="en"/>
              <a:t>feature extractor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Train a speech recognition model on the low-resource language on bottleneck features, instead of the usual filterbanks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00" y="3193900"/>
            <a:ext cx="3735900" cy="163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7"/>
          <p:cNvCxnSpPr/>
          <p:nvPr/>
        </p:nvCxnSpPr>
        <p:spPr>
          <a:xfrm flipH="1">
            <a:off x="3649150" y="2578975"/>
            <a:ext cx="1200300" cy="6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Pretraining for speaker recognition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Pretraining is </a:t>
            </a:r>
            <a:r>
              <a:rPr b="1" lang="en"/>
              <a:t>crucial</a:t>
            </a:r>
            <a:r>
              <a:rPr lang="en"/>
              <a:t> for speaker recognition (e.g., speaker identification and verification)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/>
              <a:t>Idea: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en"/>
              <a:t>Use a large speaker database (speech-speaker pairs) to train a speaker identification model (convolutional model with global pooling)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the model’s pooling layer output as a feature extractor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Now, use the feature extractor to get </a:t>
            </a:r>
            <a:r>
              <a:rPr i="1" lang="en"/>
              <a:t>speaker embeddings</a:t>
            </a:r>
            <a:r>
              <a:rPr lang="en"/>
              <a:t> (called x-vectors) for speakers you need to cover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a few sentences per speaker is now enough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VoxCeleb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how to get the “large speaker database”, needed for training the voice feature extractor?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VoxCeleb: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Query YouTube, using e.g. “Elon Musk interview”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 Face Recognition to identify frames where Elon Musk is in the frame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 lip-syncing to check that lips and audio are in sync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Extract all such frames and use this as training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Alternative: given several videos of Elon Musk, the segments where he is speaking can be found automatically (invented in our lab, based on a Master thesis)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685924"/>
            <a:ext cx="4138050" cy="20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model to use in NLP?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model to use for NLP task (e.g. text classification, information extraction), given that you have reasonable amount of training data?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most NLP tasks, </a:t>
            </a:r>
            <a:r>
              <a:rPr b="1" lang="en"/>
              <a:t>Transformer</a:t>
            </a:r>
            <a:r>
              <a:rPr lang="en"/>
              <a:t> (multi-layer multi-head attention with position encodings) is currently the best choice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English, use BERT for getting contextualized word embeddings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Estonian, train your own BERT?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50" y="1017725"/>
            <a:ext cx="4527600" cy="199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neural networks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Neural net training fails silently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Tricky to unit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net can still (shockingly) work pretty well even if your training data is corrupted somehow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maybe you feed it columns instead of rows of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because neural nets can memorize the data to some extent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the time when you screw something up, it will train but silently work a bit worse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Tips about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Tips about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Tips about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Debugging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practical tips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Partly based on Andrej Karpathy’s (Head of AI at Tesla) recent blog post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http://karpathy.github.io/2019/04/25/recipe/</a:t>
            </a:r>
            <a:r>
              <a:rPr lang="en"/>
              <a:t> (must read)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for training neural nets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Verify your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simple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data augmentation, fancy learning rate schedules,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an input-independent baseline, (e.g. easiest is to just set all your inputs to zero)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should perform worse than when you actually plug in your data without zeroing it out. Does it?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Overfit a single batch of only a few examples (e.g. as little as two).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Verify that we can reach the lowest achievable loss (e.g. zero)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Recipe, continued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Don’t be a hero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with a model that is known to give good results on similar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You’re allowed to do something more custom later and beat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complexity at 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</a:t>
            </a:r>
            <a:r>
              <a:rPr lang="en"/>
              <a:t>fanciness</a:t>
            </a:r>
            <a:r>
              <a:rPr lang="en"/>
              <a:t> to your model one by one and make sure it improves the model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Leave learning rate tuning to the end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Recipe, continued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Regularize (avoid overfitting)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to get more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augmentation, try to be creative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Pretraining rarely hurts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Unsupervised learning usually gives very little improvement, and is very complicated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with less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smaller model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dropout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L2 regularization (weight decay)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Early stopping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larger model, but stop early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tricks: learning rate schedule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Learning rate schedule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E.g., step decay  (0.1 at the beginning, 0.0001 at the end)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Or: constant learning rate, but decrease it when the loss on dev data doesn’t decrease any more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ReduceLROnPlateau</a:t>
            </a:r>
            <a:r>
              <a:rPr lang="en"/>
              <a:t> in Pytorch)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More recent: triangular learning rates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Start at learning rate 0.001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Gradually increase it to 0.01 at epoch 25%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Then gradually decrease it until the end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Cyclic learning rates</a:t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0" l="0" r="0" t="65257"/>
          <a:stretch/>
        </p:blipFill>
        <p:spPr>
          <a:xfrm>
            <a:off x="5442575" y="3326150"/>
            <a:ext cx="3142126" cy="15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450" y="1093000"/>
            <a:ext cx="2635258" cy="200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5"/>
          <p:cNvCxnSpPr/>
          <p:nvPr/>
        </p:nvCxnSpPr>
        <p:spPr>
          <a:xfrm flipH="1" rot="10800000">
            <a:off x="4102275" y="1663175"/>
            <a:ext cx="12051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35"/>
          <p:cNvCxnSpPr/>
          <p:nvPr/>
        </p:nvCxnSpPr>
        <p:spPr>
          <a:xfrm flipH="1" rot="10800000">
            <a:off x="2810375" y="4092750"/>
            <a:ext cx="2670600" cy="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tricks: dropout, label smoothing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Similarly to learning rate, dropout can be also scheduled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E.g.: 0 dropout at the beginning,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Increase dropout gradually to 0.3 at epoch 50%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Then gradually decrease it back to 0</a:t>
            </a:r>
            <a:endParaRPr/>
          </a:p>
        </p:txBody>
      </p:sp>
      <p:sp>
        <p:nvSpPr>
          <p:cNvPr id="220" name="Google Shape;220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Label smoothing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Very simple idea: redistribute 0.1 of probability mass from the correct label to all other labels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Often used in Google’s papers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Results in less loss fluctuations on dev data during epochs in my experience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Maybe disable label smoothing during the last training phase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Ensembles</a:t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Model ensembles are a pretty much guaranteed way to gain 2% of accuracy on anything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Ensembles of models of different architecture result in the best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if a particular model is relatively bad (compared to the best ones in the ensemble), combining its predictions with others can give surprising gains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If you can’t afford the computation at test time, try distilling your ensemble into a network using dark knowledge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posteriors (target probabilities) for your training data using the ensemble, and train a final model on the posteriors (instead of real targets)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way, the final model learns to </a:t>
            </a:r>
            <a:r>
              <a:rPr lang="en"/>
              <a:t>mimic</a:t>
            </a:r>
            <a:r>
              <a:rPr lang="en"/>
              <a:t> the ensemble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Become one with data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Inspect your data carefully (spend many hours)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Understand the distribution and look at the patterns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Your brain is very good at it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Are there duplicates?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Are there corrupt examples?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Are the labels inbalanced?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Think how your brain solves this task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you solve this task on local context only?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Or do you need larger (global) context?</a:t>
            </a:r>
            <a:endParaRPr/>
          </a:p>
          <a:p>
            <a:pPr indent="0" lvl="0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data?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general rule: you can start thinking about training a DNN if you have at least 1000 training samples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There is no data like more data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situation: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Baseline accuracy with a simple model: accuracy 60%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Super-well tuned “transformer with multi-head attention”: accuracy: 70%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Spend 1 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model with more data: 80%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Spend 2 days on data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Spending time on data collection is a time well spent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always apply new models / training tricks when they are invented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spent on fine-tuning a fancy model might be wasted when suddenly a new model architecture is invented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i="1" lang="en" sz="1700"/>
              <a:t>“The next best thing to real data is half-fake data”</a:t>
            </a:r>
            <a:endParaRPr i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augmentation: train artificial additional training data by corrupting the real data by some domain-specific way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Often applied so that the amount of training data is increased 10 (or more) times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augmentation can make a huge difference, especially if domain adaptation can be performed using augmentation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augmentation, continued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 example: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Speech recognition model trained on clean data: accuracy on reverberant/noisy data </a:t>
            </a:r>
            <a:r>
              <a:rPr b="1" lang="en" sz="1300"/>
              <a:t>50%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Add noise and reverberate clean training data: accuracy </a:t>
            </a:r>
            <a:r>
              <a:rPr b="1" lang="en" sz="1300"/>
              <a:t>85%</a:t>
            </a:r>
            <a:endParaRPr b="1"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augmentation is more useful in domains where input data is “continuous”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Image processing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Speech processing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Usually works better than trying to “fix” the test data (e.g., denoise)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Almost never hurts accuracy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is speech recognition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 perturbation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copies of training sentences, sped up or slown down by 10%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Simulates faster/slower speaking, but also different vocal tract characteristics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Reverberation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room effects (using real or artificial </a:t>
            </a:r>
            <a:r>
              <a:rPr b="1" lang="en"/>
              <a:t>impulse responses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Noise augmentation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background noise to (clean training data), e.g. street noise, engine, car, wind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“foreground noises” (e.g., door slams, claps, clicks)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music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“babble noise” (many persons speaking in the background)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this with random signal-to-noise ratio, and many times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</a:t>
            </a:r>
            <a:r>
              <a:rPr lang="en"/>
              <a:t>augmentation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Proposed by Google recently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https://ai.googleblog.com/2019/04/specaugment-new-data-augmentation.html</a:t>
            </a:r>
            <a:r>
              <a:rPr lang="en" sz="1600"/>
              <a:t>)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Three types of modifications of the raw filterbank spectrogram, randomly chosen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Time warping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Masking blocks of </a:t>
            </a:r>
            <a:r>
              <a:rPr lang="en" sz="1500"/>
              <a:t>consecutive</a:t>
            </a:r>
            <a:r>
              <a:rPr lang="en" sz="1500"/>
              <a:t> filterbank features (horizontal)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Masking whole filterbank blocks in time (vertical)</a:t>
            </a:r>
            <a:endParaRPr sz="15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648151"/>
            <a:ext cx="3999900" cy="974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075" y="2121238"/>
            <a:ext cx="3866050" cy="9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1325" y="3678051"/>
            <a:ext cx="3839176" cy="6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with images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Flipping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Adding noise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8700"/>
            <a:ext cx="3436468" cy="11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2571750"/>
            <a:ext cx="3449700" cy="846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3661377"/>
            <a:ext cx="3449701" cy="112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800" y="2917200"/>
            <a:ext cx="3449700" cy="84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749" y="3925574"/>
            <a:ext cx="3449813" cy="11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